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3" r:id="rId3"/>
    <p:sldId id="261" r:id="rId4"/>
    <p:sldId id="264" r:id="rId5"/>
    <p:sldId id="265" r:id="rId6"/>
    <p:sldId id="266" r:id="rId7"/>
    <p:sldId id="260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75" d="100"/>
          <a:sy n="75" d="100"/>
        </p:scale>
        <p:origin x="5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jpg"/><Relationship Id="rId7" Type="http://schemas.openxmlformats.org/officeDocument/2006/relationships/slide" Target="slide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11.xml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2.xml"/><Relationship Id="rId7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397000" y="237065"/>
            <a:ext cx="9499600" cy="9736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b="1" dirty="0" smtClean="0">
                <a:latin typeface="Tw Cen MT Condensed Extra Bold" panose="020B0803020202020204" pitchFamily="34" charset="-18"/>
              </a:rPr>
              <a:t>SUCHÝ TRILAMINÁTOVÝ OBLEK AGAMA EXTRA</a:t>
            </a:r>
            <a:endParaRPr lang="cs-CZ" b="1" dirty="0">
              <a:latin typeface="Tw Cen MT Condensed Extra Bold" panose="020B0803020202020204" pitchFamily="34" charset="-18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52398"/>
            <a:ext cx="1216025" cy="114648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066" y="1317097"/>
            <a:ext cx="6874934" cy="548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397000" y="346048"/>
            <a:ext cx="6062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latin typeface="Tw Cen MT Condensed Extra Bold" panose="020B0803020202020204" pitchFamily="34" charset="-18"/>
              </a:rPr>
              <a:t>APLIKACE</a:t>
            </a:r>
            <a:endParaRPr lang="cs-CZ" sz="1050" dirty="0">
              <a:latin typeface="Tw Cen MT Condensed Extra Bold" panose="020B0803020202020204" pitchFamily="34" charset="-18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52398"/>
            <a:ext cx="1216025" cy="1146487"/>
          </a:xfrm>
          <a:prstGeom prst="rect">
            <a:avLst/>
          </a:prstGeom>
        </p:spPr>
      </p:pic>
      <p:sp>
        <p:nvSpPr>
          <p:cNvPr id="3" name="TextovéPole 2">
            <a:hlinkClick r:id="rId3" action="ppaction://hlinksldjump"/>
          </p:cNvPr>
          <p:cNvSpPr txBox="1"/>
          <p:nvPr/>
        </p:nvSpPr>
        <p:spPr>
          <a:xfrm>
            <a:off x="10471712" y="6022272"/>
            <a:ext cx="1253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w Cen MT Condensed Extra Bold" panose="020B0803020202020204" pitchFamily="34" charset="-18"/>
              </a:rPr>
              <a:t>ZPĚT</a:t>
            </a:r>
            <a:endParaRPr lang="cs-CZ" sz="3600" b="1" dirty="0">
              <a:latin typeface="Tw Cen MT Condensed Extra Bold" panose="020B0803020202020204" pitchFamily="34" charset="-18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645" y="152398"/>
            <a:ext cx="1299951" cy="256328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758" y="147928"/>
            <a:ext cx="1315508" cy="257222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645" y="2868079"/>
            <a:ext cx="1205121" cy="229235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80975" y="1492535"/>
            <a:ext cx="8525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WBM:</a:t>
            </a:r>
          </a:p>
          <a:p>
            <a:r>
              <a:rPr lang="cs-CZ" sz="2000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Speciální </a:t>
            </a:r>
            <a:r>
              <a:rPr lang="cs-CZ" sz="20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nažehlovací materiál, který si můžete aplikovat sami žehličkou.</a:t>
            </a:r>
          </a:p>
          <a:p>
            <a:r>
              <a:rPr lang="cs-CZ" sz="2000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Vhodné </a:t>
            </a:r>
            <a:r>
              <a:rPr lang="cs-CZ" sz="20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pro potápěče, vodáky, rybáře a na všechny podobné sporty, při kterých dochází k namáhání neoprenových </a:t>
            </a:r>
            <a:r>
              <a:rPr lang="cs-CZ" sz="2000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částí. Aplikace </a:t>
            </a:r>
            <a:r>
              <a:rPr lang="cs-CZ" sz="20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je vhodné použít v oblasti kolenou, loktů, v zadní sedací části či k opravám drobných </a:t>
            </a:r>
            <a:r>
              <a:rPr lang="cs-CZ" sz="2000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trhlin. Aplikace </a:t>
            </a:r>
            <a:r>
              <a:rPr lang="cs-CZ" sz="20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je možno nůžkami zastřihnout do Vámi požadovaného tvaru a velikosti.</a:t>
            </a:r>
            <a:endParaRPr lang="cs-CZ" sz="2000" b="0" i="0" dirty="0">
              <a:solidFill>
                <a:srgbClr val="000000"/>
              </a:solidFill>
              <a:effectLst/>
              <a:latin typeface="Tw Cen MT Condensed Extra Bold" panose="020B0803020202020204" pitchFamily="34" charset="-18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65364" y="3720375"/>
            <a:ext cx="85254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KEVLAR:</a:t>
            </a:r>
          </a:p>
          <a:p>
            <a:r>
              <a:rPr lang="cs-CZ" sz="2000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Aplikace </a:t>
            </a:r>
            <a:r>
              <a:rPr lang="cs-CZ" sz="20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je vhodné použít v oblasti kolenou a loktů.</a:t>
            </a:r>
          </a:p>
          <a:p>
            <a:r>
              <a:rPr lang="cs-CZ" sz="20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Aplikace je možno nůžkami zastřihnout do Vámi požadovaného tvaru a velikosti.</a:t>
            </a:r>
          </a:p>
          <a:p>
            <a:r>
              <a:rPr lang="cs-CZ" sz="2000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Aplikace </a:t>
            </a:r>
            <a:r>
              <a:rPr lang="cs-CZ" sz="20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se k obleku šijí a lepí - doporučujeme aplikaci od nás nebo odborníka.</a:t>
            </a:r>
            <a:endParaRPr lang="cs-CZ" sz="2000" b="0" i="0" dirty="0">
              <a:solidFill>
                <a:srgbClr val="000000"/>
              </a:solidFill>
              <a:effectLst/>
              <a:latin typeface="Tw Cen MT Condensed Extra Bold" panose="020B0803020202020204" pitchFamily="34" charset="-18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80975" y="532977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CORDURA:</a:t>
            </a:r>
          </a:p>
          <a:p>
            <a:r>
              <a:rPr lang="cs-CZ" sz="2000" b="0" i="0" dirty="0" smtClean="0">
                <a:solidFill>
                  <a:srgbClr val="000000"/>
                </a:solidFill>
                <a:effectLst/>
                <a:latin typeface="Tw Cen MT Condensed Extra Bold" panose="020B0803020202020204" pitchFamily="34" charset="-18"/>
              </a:rPr>
              <a:t>Dvojité zesílení obleku, který zabraňuje poničení nebo protržení samotného suchého obleku.</a:t>
            </a:r>
            <a:endParaRPr lang="cs-CZ" sz="2000" b="0" i="0" dirty="0">
              <a:solidFill>
                <a:srgbClr val="000000"/>
              </a:solidFill>
              <a:effectLst/>
              <a:latin typeface="Tw Cen MT Condensed Extra Bold" panose="020B0803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5491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397000" y="346048"/>
            <a:ext cx="6062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latin typeface="Tw Cen MT Condensed Extra Bold" panose="020B0803020202020204" pitchFamily="34" charset="-18"/>
              </a:rPr>
              <a:t>KRČNÍ MANŽETY</a:t>
            </a:r>
            <a:endParaRPr lang="cs-CZ" sz="1050" dirty="0">
              <a:latin typeface="Tw Cen MT Condensed Extra Bold" panose="020B0803020202020204" pitchFamily="34" charset="-18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52398"/>
            <a:ext cx="1216025" cy="1146487"/>
          </a:xfrm>
          <a:prstGeom prst="rect">
            <a:avLst/>
          </a:prstGeom>
        </p:spPr>
      </p:pic>
      <p:sp>
        <p:nvSpPr>
          <p:cNvPr id="3" name="TextovéPole 2">
            <a:hlinkClick r:id="rId3" action="ppaction://hlinksldjump"/>
          </p:cNvPr>
          <p:cNvSpPr txBox="1"/>
          <p:nvPr/>
        </p:nvSpPr>
        <p:spPr>
          <a:xfrm>
            <a:off x="10471712" y="6022272"/>
            <a:ext cx="1253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w Cen MT Condensed Extra Bold" panose="020B0803020202020204" pitchFamily="34" charset="-18"/>
              </a:rPr>
              <a:t>ZPĚT</a:t>
            </a:r>
            <a:endParaRPr lang="cs-CZ" sz="3600" b="1" dirty="0">
              <a:latin typeface="Tw Cen MT Condensed Extra Bold" panose="020B0803020202020204" pitchFamily="34" charset="-18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0975" y="1492535"/>
            <a:ext cx="77268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SILIKONOVÁ:</a:t>
            </a:r>
            <a:endParaRPr lang="cs-CZ" sz="2400" dirty="0">
              <a:solidFill>
                <a:srgbClr val="000000"/>
              </a:solidFill>
              <a:latin typeface="Tw Cen MT Condensed Extra Bold" panose="020B0803020202020204" pitchFamily="34" charset="-18"/>
            </a:endParaRPr>
          </a:p>
          <a:p>
            <a:r>
              <a:rPr lang="cs-CZ" sz="2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Opatřena kruhy (vroubky) pro </a:t>
            </a:r>
            <a:r>
              <a:rPr lang="cs-CZ" sz="2400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zastřižení. 100 </a:t>
            </a:r>
            <a:r>
              <a:rPr lang="cs-CZ" sz="2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% odolnosti proti UV a ozónu.</a:t>
            </a:r>
          </a:p>
          <a:p>
            <a:r>
              <a:rPr lang="cs-CZ" sz="2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Vhodná pro osoby, které mají alergii na </a:t>
            </a:r>
            <a:r>
              <a:rPr lang="cs-CZ" sz="2400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latex. 2 </a:t>
            </a:r>
            <a:r>
              <a:rPr lang="cs-CZ" sz="2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velikosti: </a:t>
            </a:r>
            <a:r>
              <a:rPr lang="cs-CZ" sz="2400" dirty="0" err="1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small</a:t>
            </a:r>
            <a:r>
              <a:rPr lang="cs-CZ" sz="2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 - 22-30 </a:t>
            </a:r>
            <a:r>
              <a:rPr lang="cs-CZ" sz="2400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cm, </a:t>
            </a:r>
            <a:r>
              <a:rPr lang="cs-CZ" sz="2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standard - 28-37 cm  (skladem</a:t>
            </a:r>
            <a:r>
              <a:rPr lang="cs-CZ" sz="2400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).</a:t>
            </a:r>
            <a:endParaRPr lang="cs-CZ" sz="2400" dirty="0">
              <a:solidFill>
                <a:srgbClr val="000000"/>
              </a:solidFill>
              <a:latin typeface="Tw Cen MT Condensed Extra Bold" panose="020B0803020202020204" pitchFamily="34" charset="-18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80975" y="3614867"/>
            <a:ext cx="7726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LATEXOVÁ:</a:t>
            </a:r>
            <a:endParaRPr lang="cs-CZ" sz="2400" dirty="0">
              <a:solidFill>
                <a:srgbClr val="000000"/>
              </a:solidFill>
              <a:latin typeface="Tw Cen MT Condensed Extra Bold" panose="020B0803020202020204" pitchFamily="34" charset="-18"/>
            </a:endParaRPr>
          </a:p>
          <a:p>
            <a:r>
              <a:rPr lang="cs-CZ" sz="2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Manžeta je ve velikostech </a:t>
            </a:r>
            <a:r>
              <a:rPr lang="cs-CZ" sz="2400" dirty="0" err="1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Small</a:t>
            </a:r>
            <a:r>
              <a:rPr lang="cs-CZ" sz="2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 a </a:t>
            </a:r>
            <a:r>
              <a:rPr lang="cs-CZ" sz="2400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Standard. Velikost </a:t>
            </a:r>
            <a:r>
              <a:rPr lang="cs-CZ" sz="2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lze upravit zastřižením </a:t>
            </a:r>
            <a:r>
              <a:rPr lang="cs-CZ" sz="2400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manžety. Úpravy </a:t>
            </a:r>
            <a:r>
              <a:rPr lang="cs-CZ" sz="2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doporučujeme provádět v autorizovaném servisu.</a:t>
            </a:r>
            <a:endParaRPr lang="cs-CZ" sz="2400" b="0" i="0" dirty="0">
              <a:solidFill>
                <a:srgbClr val="000000"/>
              </a:solidFill>
              <a:effectLst/>
              <a:latin typeface="Tw Cen MT Condensed Extra Bold" panose="020B0803020202020204" pitchFamily="34" charset="-18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80975" y="5367867"/>
            <a:ext cx="69469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w Cen MT Condensed Extra Bold" panose="020B0803020202020204" pitchFamily="34" charset="-18"/>
              </a:rPr>
              <a:t>NEOPRENOVÁ:</a:t>
            </a:r>
          </a:p>
          <a:p>
            <a:r>
              <a:rPr lang="cs-CZ" sz="2400" dirty="0" smtClean="0">
                <a:latin typeface="Tw Cen MT Condensed Extra Bold" panose="020B0803020202020204" pitchFamily="34" charset="-18"/>
              </a:rPr>
              <a:t>Velmi oblíbená manžeta, díky jejímu snadnému nasazení.</a:t>
            </a:r>
          </a:p>
          <a:p>
            <a:r>
              <a:rPr lang="cs-CZ" sz="2400" dirty="0" smtClean="0">
                <a:latin typeface="Tw Cen MT Condensed Extra Bold" panose="020B0803020202020204" pitchFamily="34" charset="-18"/>
              </a:rPr>
              <a:t>Nutné předem změřit obvod krku přes ohryzek.</a:t>
            </a:r>
            <a:endParaRPr lang="cs-CZ" sz="2400" dirty="0">
              <a:latin typeface="Tw Cen MT Condensed Extra Bold" panose="020B0803020202020204" pitchFamily="34" charset="-18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057" y="152398"/>
            <a:ext cx="2116534" cy="1828802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057" y="2057000"/>
            <a:ext cx="2138892" cy="191666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471" y="4029804"/>
            <a:ext cx="2193119" cy="133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4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397000" y="346048"/>
            <a:ext cx="6062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latin typeface="Tw Cen MT Condensed Extra Bold" panose="020B0803020202020204" pitchFamily="34" charset="-18"/>
              </a:rPr>
              <a:t>KUKLA</a:t>
            </a:r>
            <a:endParaRPr lang="cs-CZ" sz="1050" dirty="0">
              <a:latin typeface="Tw Cen MT Condensed Extra Bold" panose="020B0803020202020204" pitchFamily="34" charset="-18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52398"/>
            <a:ext cx="1216025" cy="1146487"/>
          </a:xfrm>
          <a:prstGeom prst="rect">
            <a:avLst/>
          </a:prstGeom>
        </p:spPr>
      </p:pic>
      <p:sp>
        <p:nvSpPr>
          <p:cNvPr id="3" name="TextovéPole 2">
            <a:hlinkClick r:id="rId3" action="ppaction://hlinksldjump"/>
          </p:cNvPr>
          <p:cNvSpPr txBox="1"/>
          <p:nvPr/>
        </p:nvSpPr>
        <p:spPr>
          <a:xfrm>
            <a:off x="10471712" y="6022272"/>
            <a:ext cx="1253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w Cen MT Condensed Extra Bold" panose="020B0803020202020204" pitchFamily="34" charset="-18"/>
              </a:rPr>
              <a:t>ZPĚT</a:t>
            </a:r>
            <a:endParaRPr lang="cs-CZ" sz="3600" b="1" dirty="0">
              <a:latin typeface="Tw Cen MT Condensed Extra Bold" panose="020B0803020202020204" pitchFamily="34" charset="-18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0975" y="2122382"/>
            <a:ext cx="77268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INTEGROVANÁ</a:t>
            </a:r>
            <a:r>
              <a:rPr lang="cs-CZ" sz="2400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:</a:t>
            </a:r>
            <a:endParaRPr lang="cs-CZ" sz="2400" dirty="0">
              <a:solidFill>
                <a:srgbClr val="000000"/>
              </a:solidFill>
              <a:latin typeface="Tw Cen MT Condensed Extra Bold" panose="020B0803020202020204" pitchFamily="34" charset="-18"/>
            </a:endParaRPr>
          </a:p>
          <a:p>
            <a:r>
              <a:rPr lang="cs-CZ" sz="2400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6,5 MM NEBO 5 MM.</a:t>
            </a:r>
          </a:p>
          <a:p>
            <a:r>
              <a:rPr lang="cs-CZ" sz="2400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S LÍCNÍ MANŽETOU.</a:t>
            </a:r>
          </a:p>
          <a:p>
            <a:r>
              <a:rPr lang="cs-CZ" sz="2400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HLADKÁ LÍCNICE UVNITŘ</a:t>
            </a:r>
            <a:r>
              <a:rPr lang="cs-CZ" sz="2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NEBO ZVENKU, KTERÁ ZAMEZUJE</a:t>
            </a:r>
          </a:p>
          <a:p>
            <a:r>
              <a:rPr lang="cs-CZ" sz="2400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VNIKNUTÍ VODY.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80975" y="4884871"/>
            <a:ext cx="57000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w Cen MT Condensed Extra Bold" panose="020B0803020202020204" pitchFamily="34" charset="-18"/>
              </a:rPr>
              <a:t>BEZ KUKLY:</a:t>
            </a:r>
          </a:p>
          <a:p>
            <a:r>
              <a:rPr lang="cs-CZ" sz="2400" dirty="0" smtClean="0">
                <a:latin typeface="Tw Cen MT Condensed Extra Bold" panose="020B0803020202020204" pitchFamily="34" charset="-18"/>
              </a:rPr>
              <a:t>DOPORUČUJEME DOKOUPIT KUKLU MIKY 5MM.</a:t>
            </a:r>
          </a:p>
          <a:p>
            <a:r>
              <a:rPr lang="cs-CZ" sz="2400" dirty="0" smtClean="0">
                <a:latin typeface="Tw Cen MT Condensed Extra Bold" panose="020B0803020202020204" pitchFamily="34" charset="-18"/>
              </a:rPr>
              <a:t>JE VHODNÁ PRO VŠECHNY SUCHÉ OBLEKY.</a:t>
            </a:r>
            <a:endParaRPr lang="cs-CZ" sz="2400" dirty="0" smtClean="0">
              <a:latin typeface="Tw Cen MT Condensed Extra Bold" panose="020B0803020202020204" pitchFamily="34" charset="-18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686" y="152398"/>
            <a:ext cx="2369314" cy="284480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371" y="2997200"/>
            <a:ext cx="2636629" cy="290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9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52398"/>
            <a:ext cx="1216025" cy="11464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296335"/>
            <a:ext cx="9533334" cy="6477000"/>
          </a:xfrm>
          <a:prstGeom prst="rect">
            <a:avLst/>
          </a:prstGeom>
        </p:spPr>
      </p:pic>
      <p:cxnSp>
        <p:nvCxnSpPr>
          <p:cNvPr id="10" name="Přímá spojnice se šipkou 9"/>
          <p:cNvCxnSpPr/>
          <p:nvPr/>
        </p:nvCxnSpPr>
        <p:spPr>
          <a:xfrm flipH="1">
            <a:off x="6773333" y="725641"/>
            <a:ext cx="177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7450667" y="1298885"/>
            <a:ext cx="11006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7027333" y="4927600"/>
            <a:ext cx="1524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3488267" y="2810933"/>
            <a:ext cx="15748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>
            <a:off x="7662333" y="3095625"/>
            <a:ext cx="889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ravoúhlá spojnice 29"/>
          <p:cNvCxnSpPr/>
          <p:nvPr/>
        </p:nvCxnSpPr>
        <p:spPr>
          <a:xfrm flipV="1">
            <a:off x="3488267" y="3213100"/>
            <a:ext cx="1248833" cy="584200"/>
          </a:xfrm>
          <a:prstGeom prst="bentConnector3">
            <a:avLst>
              <a:gd name="adj1" fmla="val 9983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>
            <a:hlinkClick r:id="rId4" action="ppaction://hlinksldjump"/>
          </p:cNvPr>
          <p:cNvSpPr txBox="1"/>
          <p:nvPr/>
        </p:nvSpPr>
        <p:spPr>
          <a:xfrm>
            <a:off x="8551333" y="540975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w Cen MT Condensed Extra Bold" panose="020B0803020202020204" pitchFamily="34" charset="-18"/>
              </a:rPr>
              <a:t>KRČNÍ MANŽETY</a:t>
            </a:r>
            <a:endParaRPr lang="cs-CZ" dirty="0">
              <a:latin typeface="Tw Cen MT Condensed Extra Bold" panose="020B0803020202020204" pitchFamily="34" charset="-18"/>
            </a:endParaRPr>
          </a:p>
        </p:txBody>
      </p:sp>
      <p:sp>
        <p:nvSpPr>
          <p:cNvPr id="33" name="TextovéPole 32">
            <a:hlinkClick r:id="rId5" action="ppaction://hlinksldjump"/>
          </p:cNvPr>
          <p:cNvSpPr txBox="1"/>
          <p:nvPr/>
        </p:nvSpPr>
        <p:spPr>
          <a:xfrm>
            <a:off x="8551332" y="1114219"/>
            <a:ext cx="905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w Cen MT Condensed Extra Bold" panose="020B0803020202020204" pitchFamily="34" charset="-18"/>
              </a:rPr>
              <a:t>VENTILY</a:t>
            </a:r>
            <a:endParaRPr lang="cs-CZ" dirty="0">
              <a:latin typeface="Tw Cen MT Condensed Extra Bold" panose="020B0803020202020204" pitchFamily="34" charset="-18"/>
            </a:endParaRPr>
          </a:p>
        </p:txBody>
      </p:sp>
      <p:sp>
        <p:nvSpPr>
          <p:cNvPr id="34" name="TextovéPole 33">
            <a:hlinkClick r:id="rId6" action="ppaction://hlinksldjump"/>
          </p:cNvPr>
          <p:cNvSpPr txBox="1"/>
          <p:nvPr/>
        </p:nvSpPr>
        <p:spPr>
          <a:xfrm>
            <a:off x="8509462" y="2928576"/>
            <a:ext cx="205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w Cen MT Condensed Extra Bold" panose="020B0803020202020204" pitchFamily="34" charset="-18"/>
              </a:rPr>
              <a:t>RUKÁVOVÉ MANŽETY</a:t>
            </a:r>
            <a:endParaRPr lang="cs-CZ" dirty="0">
              <a:latin typeface="Tw Cen MT Condensed Extra Bold" panose="020B0803020202020204" pitchFamily="34" charset="-18"/>
            </a:endParaRPr>
          </a:p>
        </p:txBody>
      </p:sp>
      <p:sp>
        <p:nvSpPr>
          <p:cNvPr id="35" name="TextovéPole 34">
            <a:hlinkClick r:id="rId7" action="ppaction://hlinksldjump"/>
          </p:cNvPr>
          <p:cNvSpPr txBox="1"/>
          <p:nvPr/>
        </p:nvSpPr>
        <p:spPr>
          <a:xfrm>
            <a:off x="8551333" y="4742932"/>
            <a:ext cx="101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w Cen MT Condensed Extra Bold" panose="020B0803020202020204" pitchFamily="34" charset="-18"/>
              </a:rPr>
              <a:t>APLIKACE</a:t>
            </a:r>
            <a:endParaRPr lang="cs-CZ" dirty="0">
              <a:latin typeface="Tw Cen MT Condensed Extra Bold" panose="020B0803020202020204" pitchFamily="34" charset="-18"/>
            </a:endParaRPr>
          </a:p>
        </p:txBody>
      </p:sp>
      <p:sp>
        <p:nvSpPr>
          <p:cNvPr id="36" name="TextovéPole 35">
            <a:hlinkClick r:id="rId8" action="ppaction://hlinksldjump"/>
          </p:cNvPr>
          <p:cNvSpPr txBox="1"/>
          <p:nvPr/>
        </p:nvSpPr>
        <p:spPr>
          <a:xfrm>
            <a:off x="2494084" y="2626267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w Cen MT Condensed Extra Bold" panose="020B0803020202020204" pitchFamily="34" charset="-18"/>
              </a:rPr>
              <a:t>ZIP TIZIP</a:t>
            </a:r>
            <a:endParaRPr lang="cs-CZ" dirty="0">
              <a:latin typeface="Tw Cen MT Condensed Extra Bold" panose="020B0803020202020204" pitchFamily="34" charset="-18"/>
            </a:endParaRPr>
          </a:p>
        </p:txBody>
      </p:sp>
      <p:sp>
        <p:nvSpPr>
          <p:cNvPr id="37" name="TextovéPole 36">
            <a:hlinkClick r:id="rId9" action="ppaction://hlinksldjump"/>
          </p:cNvPr>
          <p:cNvSpPr txBox="1"/>
          <p:nvPr/>
        </p:nvSpPr>
        <p:spPr>
          <a:xfrm>
            <a:off x="2430285" y="3612634"/>
            <a:ext cx="105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w Cen MT Condensed Extra Bold" panose="020B0803020202020204" pitchFamily="34" charset="-18"/>
              </a:rPr>
              <a:t>RUKAVICE</a:t>
            </a:r>
            <a:endParaRPr lang="cs-CZ" dirty="0">
              <a:latin typeface="Tw Cen MT Condensed Extra Bold" panose="020B0803020202020204" pitchFamily="34" charset="-18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180974" y="6264069"/>
            <a:ext cx="455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w Cen MT Condensed Extra Bold" panose="020B0803020202020204" pitchFamily="34" charset="-18"/>
              </a:rPr>
              <a:t>VŠE CO POTŘEBUJETE JEDNÍM KLIKEM</a:t>
            </a:r>
            <a:endParaRPr lang="cs-CZ" sz="2400" dirty="0">
              <a:latin typeface="Tw Cen MT Condensed Extra Bold" panose="020B0803020202020204" pitchFamily="34" charset="-18"/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435350" y="457200"/>
            <a:ext cx="22288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hlinkClick r:id="rId10" action="ppaction://hlinksldjump"/>
          </p:cNvPr>
          <p:cNvSpPr txBox="1"/>
          <p:nvPr/>
        </p:nvSpPr>
        <p:spPr>
          <a:xfrm>
            <a:off x="2652684" y="2725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w Cen MT Condensed Extra Bold" panose="020B0803020202020204" pitchFamily="34" charset="-18"/>
              </a:rPr>
              <a:t>KUKLA</a:t>
            </a:r>
            <a:endParaRPr lang="cs-CZ" dirty="0">
              <a:latin typeface="Tw Cen MT Condensed Extra Bold" panose="020B0803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5691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397000" y="304651"/>
            <a:ext cx="3623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latin typeface="Tw Cen MT Condensed Extra Bold" panose="020B0803020202020204" pitchFamily="34" charset="-18"/>
              </a:rPr>
              <a:t>SUCHÉ RUKAVICE</a:t>
            </a:r>
            <a:r>
              <a:rPr lang="en-US" sz="4000" b="1" dirty="0" smtClean="0">
                <a:latin typeface="Tw Cen MT Condensed Extra Bold" panose="020B0803020202020204" pitchFamily="34" charset="-18"/>
              </a:rPr>
              <a:t> </a:t>
            </a:r>
            <a:endParaRPr lang="cs-CZ" sz="4000" b="1" dirty="0" smtClean="0">
              <a:latin typeface="Tw Cen MT Condensed Extra Bold" panose="020B0803020202020204" pitchFamily="34" charset="-18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52398"/>
            <a:ext cx="1216025" cy="1146487"/>
          </a:xfrm>
          <a:prstGeom prst="rect">
            <a:avLst/>
          </a:prstGeom>
        </p:spPr>
      </p:pic>
      <p:sp>
        <p:nvSpPr>
          <p:cNvPr id="10" name="TextovéPole 9">
            <a:hlinkClick r:id="rId3" action="ppaction://hlinksldjump"/>
          </p:cNvPr>
          <p:cNvSpPr txBox="1"/>
          <p:nvPr/>
        </p:nvSpPr>
        <p:spPr>
          <a:xfrm>
            <a:off x="10471712" y="6022272"/>
            <a:ext cx="1253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w Cen MT Condensed Extra Bold" panose="020B0803020202020204" pitchFamily="34" charset="-18"/>
              </a:rPr>
              <a:t>ZPĚT</a:t>
            </a:r>
            <a:endParaRPr lang="cs-CZ" sz="3600" b="1" dirty="0">
              <a:latin typeface="Tw Cen MT Condensed Extra Bold" panose="020B0803020202020204" pitchFamily="34" charset="-18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5" y="1716616"/>
            <a:ext cx="2791878" cy="128058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3414930"/>
            <a:ext cx="2845858" cy="101680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4849469"/>
            <a:ext cx="2845858" cy="1123124"/>
          </a:xfrm>
          <a:prstGeom prst="rect">
            <a:avLst/>
          </a:prstGeom>
        </p:spPr>
      </p:pic>
      <p:sp>
        <p:nvSpPr>
          <p:cNvPr id="14" name="TextovéPole 13">
            <a:hlinkClick r:id="rId7" action="ppaction://hlinksldjump"/>
          </p:cNvPr>
          <p:cNvSpPr txBox="1"/>
          <p:nvPr/>
        </p:nvSpPr>
        <p:spPr>
          <a:xfrm>
            <a:off x="3952566" y="2002964"/>
            <a:ext cx="2076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latin typeface="Tw Cen MT Condensed Extra Bold" panose="020B0803020202020204" pitchFamily="34" charset="-18"/>
              </a:rPr>
              <a:t>CHECK UP</a:t>
            </a:r>
            <a:endParaRPr lang="cs-CZ" sz="4000" dirty="0">
              <a:latin typeface="Tw Cen MT Condensed Extra Bold" panose="020B0803020202020204" pitchFamily="34" charset="-18"/>
            </a:endParaRPr>
          </a:p>
        </p:txBody>
      </p:sp>
      <p:sp>
        <p:nvSpPr>
          <p:cNvPr id="15" name="TextovéPole 14">
            <a:hlinkClick r:id="rId8" action="ppaction://hlinksldjump"/>
          </p:cNvPr>
          <p:cNvSpPr txBox="1"/>
          <p:nvPr/>
        </p:nvSpPr>
        <p:spPr>
          <a:xfrm>
            <a:off x="3952566" y="3569391"/>
            <a:ext cx="43675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latin typeface="Tw Cen MT Condensed Extra Bold" panose="020B0803020202020204" pitchFamily="34" charset="-18"/>
              </a:rPr>
              <a:t>SI-TECH QUICK GLOVE</a:t>
            </a:r>
            <a:endParaRPr lang="cs-CZ" sz="4000" dirty="0">
              <a:latin typeface="Tw Cen MT Condensed Extra Bold" panose="020B0803020202020204" pitchFamily="34" charset="-18"/>
            </a:endParaRPr>
          </a:p>
        </p:txBody>
      </p:sp>
      <p:sp>
        <p:nvSpPr>
          <p:cNvPr id="16" name="TextovéPole 15">
            <a:hlinkClick r:id="rId9" action="ppaction://hlinksldjump"/>
          </p:cNvPr>
          <p:cNvSpPr txBox="1"/>
          <p:nvPr/>
        </p:nvSpPr>
        <p:spPr>
          <a:xfrm>
            <a:off x="3952566" y="5063289"/>
            <a:ext cx="4111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latin typeface="Tw Cen MT Condensed Extra Bold" panose="020B0803020202020204" pitchFamily="34" charset="-18"/>
              </a:rPr>
              <a:t>SI-TECH GLOVE LOCK</a:t>
            </a:r>
            <a:endParaRPr lang="cs-CZ" sz="4000" dirty="0">
              <a:latin typeface="Tw Cen MT Condensed Extra Bold" panose="020B0803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7197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52398"/>
            <a:ext cx="1216025" cy="1146487"/>
          </a:xfrm>
          <a:prstGeom prst="rect">
            <a:avLst/>
          </a:prstGeom>
        </p:spPr>
      </p:pic>
      <p:sp>
        <p:nvSpPr>
          <p:cNvPr id="6" name="TextovéPole 5">
            <a:hlinkClick r:id="rId3" action="ppaction://hlinksldjump"/>
          </p:cNvPr>
          <p:cNvSpPr txBox="1"/>
          <p:nvPr/>
        </p:nvSpPr>
        <p:spPr>
          <a:xfrm>
            <a:off x="10471712" y="6022272"/>
            <a:ext cx="1253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w Cen MT Condensed Extra Bold" panose="020B0803020202020204" pitchFamily="34" charset="-18"/>
              </a:rPr>
              <a:t>ZPĚT</a:t>
            </a:r>
            <a:endParaRPr lang="cs-CZ" sz="3600" b="1" dirty="0">
              <a:latin typeface="Tw Cen MT Condensed Extra Bold" panose="020B0803020202020204" pitchFamily="34" charset="-1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397000" y="371698"/>
            <a:ext cx="2081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latin typeface="Tw Cen MT Condensed Extra Bold" panose="020B0803020202020204" pitchFamily="34" charset="-18"/>
              </a:rPr>
              <a:t>CHECK UP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034" y="371698"/>
            <a:ext cx="3691744" cy="169333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80975" y="2359731"/>
            <a:ext cx="9541395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latin typeface="Tw Cen MT Condensed Extra Bold" panose="020B0803020202020204" pitchFamily="34" charset="-18"/>
              </a:rPr>
              <a:t>Suché originální pryžové rukavice CHECK </a:t>
            </a:r>
            <a:r>
              <a:rPr lang="cs-CZ" sz="3200" dirty="0" smtClean="0">
                <a:latin typeface="Tw Cen MT Condensed Extra Bold" panose="020B0803020202020204" pitchFamily="34" charset="-18"/>
              </a:rPr>
              <a:t>– UP </a:t>
            </a:r>
          </a:p>
          <a:p>
            <a:r>
              <a:rPr lang="cs-CZ" sz="3200" dirty="0" smtClean="0">
                <a:latin typeface="Tw Cen MT Condensed Extra Bold" panose="020B0803020202020204" pitchFamily="34" charset="-18"/>
              </a:rPr>
              <a:t>k </a:t>
            </a:r>
            <a:r>
              <a:rPr lang="cs-CZ" sz="3200" dirty="0">
                <a:latin typeface="Tw Cen MT Condensed Extra Bold" panose="020B0803020202020204" pitchFamily="34" charset="-18"/>
              </a:rPr>
              <a:t>montáži na suché </a:t>
            </a:r>
            <a:r>
              <a:rPr lang="cs-CZ" sz="3200" dirty="0" smtClean="0">
                <a:latin typeface="Tw Cen MT Condensed Extra Bold" panose="020B0803020202020204" pitchFamily="34" charset="-18"/>
              </a:rPr>
              <a:t>obleky</a:t>
            </a:r>
          </a:p>
          <a:p>
            <a:r>
              <a:rPr lang="cs-CZ" sz="3200" dirty="0" smtClean="0">
                <a:latin typeface="Tw Cen MT Condensed Extra Bold" panose="020B0803020202020204" pitchFamily="34" charset="-18"/>
              </a:rPr>
              <a:t>s </a:t>
            </a:r>
            <a:r>
              <a:rPr lang="cs-CZ" sz="3200" dirty="0">
                <a:latin typeface="Tw Cen MT Condensed Extra Bold" panose="020B0803020202020204" pitchFamily="34" charset="-18"/>
              </a:rPr>
              <a:t>protiskluzným povrchem.</a:t>
            </a:r>
          </a:p>
          <a:p>
            <a:r>
              <a:rPr lang="cs-CZ" sz="3200" dirty="0">
                <a:latin typeface="Tw Cen MT Condensed Extra Bold" panose="020B0803020202020204" pitchFamily="34" charset="-18"/>
              </a:rPr>
              <a:t>V ceně jsou zahrnuty vnitřní </a:t>
            </a:r>
            <a:r>
              <a:rPr lang="cs-CZ" sz="3200" dirty="0" err="1">
                <a:latin typeface="Tw Cen MT Condensed Extra Bold" panose="020B0803020202020204" pitchFamily="34" charset="-18"/>
              </a:rPr>
              <a:t>fleecové</a:t>
            </a:r>
            <a:r>
              <a:rPr lang="cs-CZ" sz="3200" dirty="0">
                <a:latin typeface="Tw Cen MT Condensed Extra Bold" panose="020B0803020202020204" pitchFamily="34" charset="-18"/>
              </a:rPr>
              <a:t> rukavice pro zateplení.</a:t>
            </a:r>
          </a:p>
          <a:p>
            <a:r>
              <a:rPr lang="cs-CZ" sz="3200" dirty="0">
                <a:latin typeface="Tw Cen MT Condensed Extra Bold" panose="020B0803020202020204" pitchFamily="34" charset="-18"/>
              </a:rPr>
              <a:t>Nabízíme také kompletní náhradní díly k těmto </a:t>
            </a:r>
            <a:r>
              <a:rPr lang="cs-CZ" sz="3200" dirty="0" smtClean="0">
                <a:latin typeface="Tw Cen MT Condensed Extra Bold" panose="020B0803020202020204" pitchFamily="34" charset="-18"/>
              </a:rPr>
              <a:t>rukavicích</a:t>
            </a:r>
          </a:p>
          <a:p>
            <a:r>
              <a:rPr lang="cs-CZ" sz="3200" dirty="0">
                <a:latin typeface="Tw Cen MT Condensed Extra Bold" panose="020B0803020202020204" pitchFamily="34" charset="-18"/>
              </a:rPr>
              <a:t>S</a:t>
            </a:r>
            <a:r>
              <a:rPr lang="cs-CZ" sz="3200" dirty="0" smtClean="0">
                <a:latin typeface="Tw Cen MT Condensed Extra Bold" panose="020B0803020202020204" pitchFamily="34" charset="-18"/>
              </a:rPr>
              <a:t>amostatné </a:t>
            </a:r>
            <a:r>
              <a:rPr lang="cs-CZ" sz="3200" dirty="0">
                <a:latin typeface="Tw Cen MT Condensed Extra Bold" panose="020B0803020202020204" pitchFamily="34" charset="-18"/>
              </a:rPr>
              <a:t>plastové kruhy rukávové i </a:t>
            </a:r>
            <a:r>
              <a:rPr lang="cs-CZ" sz="3200" dirty="0" smtClean="0">
                <a:latin typeface="Tw Cen MT Condensed Extra Bold" panose="020B0803020202020204" pitchFamily="34" charset="-18"/>
              </a:rPr>
              <a:t>rukavicové</a:t>
            </a:r>
          </a:p>
          <a:p>
            <a:r>
              <a:rPr lang="cs-CZ" sz="3200" dirty="0" smtClean="0">
                <a:latin typeface="Tw Cen MT Condensed Extra Bold" panose="020B0803020202020204" pitchFamily="34" charset="-18"/>
              </a:rPr>
              <a:t>Samostatné </a:t>
            </a:r>
            <a:r>
              <a:rPr lang="cs-CZ" sz="3200" dirty="0">
                <a:latin typeface="Tw Cen MT Condensed Extra Bold" panose="020B0803020202020204" pitchFamily="34" charset="-18"/>
              </a:rPr>
              <a:t>rukavice, gumové O-kroužky atd.</a:t>
            </a:r>
          </a:p>
          <a:p>
            <a:r>
              <a:rPr lang="cs-CZ" sz="3200" dirty="0">
                <a:latin typeface="Tw Cen MT Condensed Extra Bold" panose="020B0803020202020204" pitchFamily="34" charset="-18"/>
              </a:rPr>
              <a:t>90 mm</a:t>
            </a:r>
          </a:p>
          <a:p>
            <a:endParaRPr lang="cs-CZ" dirty="0">
              <a:latin typeface="Tw Cen MT Condensed Extra Bold" panose="020B0803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150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52398"/>
            <a:ext cx="1216025" cy="114648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397000" y="371698"/>
            <a:ext cx="4375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latin typeface="Tw Cen MT Condensed Extra Bold" panose="020B0803020202020204" pitchFamily="34" charset="-18"/>
              </a:rPr>
              <a:t>SI-TECH QUICK GLOVE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58" y="371697"/>
            <a:ext cx="3746408" cy="133856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80975" y="2218266"/>
            <a:ext cx="9071907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latin typeface="Tw Cen MT Condensed Extra Bold" panose="020B0803020202020204" pitchFamily="34" charset="-18"/>
              </a:rPr>
              <a:t>Variabilní systém suchých rukavic s jednoduchou </a:t>
            </a:r>
            <a:r>
              <a:rPr lang="cs-CZ" sz="3200" dirty="0" smtClean="0">
                <a:latin typeface="Tw Cen MT Condensed Extra Bold" panose="020B0803020202020204" pitchFamily="34" charset="-18"/>
              </a:rPr>
              <a:t>aplikací</a:t>
            </a:r>
          </a:p>
          <a:p>
            <a:r>
              <a:rPr lang="cs-CZ" sz="3200" dirty="0" smtClean="0">
                <a:latin typeface="Tw Cen MT Condensed Extra Bold" panose="020B0803020202020204" pitchFamily="34" charset="-18"/>
              </a:rPr>
              <a:t>pro</a:t>
            </a:r>
            <a:r>
              <a:rPr lang="cs-CZ" sz="3200" dirty="0">
                <a:latin typeface="Tw Cen MT Condensed Extra Bold" panose="020B0803020202020204" pitchFamily="34" charset="-18"/>
              </a:rPr>
              <a:t> vyměnitelné silikonové manžety.</a:t>
            </a:r>
          </a:p>
          <a:p>
            <a:r>
              <a:rPr lang="cs-CZ" sz="3200" dirty="0">
                <a:latin typeface="Tw Cen MT Condensed Extra Bold" panose="020B0803020202020204" pitchFamily="34" charset="-18"/>
              </a:rPr>
              <a:t>Jednoduché použití, pouze se zasunutím kruhů.</a:t>
            </a:r>
          </a:p>
          <a:p>
            <a:r>
              <a:rPr lang="cs-CZ" sz="3200" dirty="0">
                <a:latin typeface="Tw Cen MT Condensed Extra Bold" panose="020B0803020202020204" pitchFamily="34" charset="-18"/>
              </a:rPr>
              <a:t>Šroubováním se rukavice jednoduše rozpojí.</a:t>
            </a:r>
          </a:p>
          <a:p>
            <a:r>
              <a:rPr lang="cs-CZ" sz="3200" dirty="0">
                <a:latin typeface="Tw Cen MT Condensed Extra Bold" panose="020B0803020202020204" pitchFamily="34" charset="-18"/>
              </a:rPr>
              <a:t>Vnější průměr: 119 mm.</a:t>
            </a:r>
          </a:p>
          <a:p>
            <a:r>
              <a:rPr lang="cs-CZ" sz="3200" dirty="0">
                <a:latin typeface="Tw Cen MT Condensed Extra Bold" panose="020B0803020202020204" pitchFamily="34" charset="-18"/>
              </a:rPr>
              <a:t>Vnitřní průměr: 90 mm.</a:t>
            </a:r>
          </a:p>
          <a:p>
            <a:r>
              <a:rPr lang="cs-CZ" sz="3200" dirty="0">
                <a:latin typeface="Tw Cen MT Condensed Extra Bold" panose="020B0803020202020204" pitchFamily="34" charset="-18"/>
              </a:rPr>
              <a:t>Rukavice nejsou součástí balení.</a:t>
            </a:r>
          </a:p>
          <a:p>
            <a:r>
              <a:rPr lang="cs-CZ" sz="3200" dirty="0">
                <a:latin typeface="Tw Cen MT Condensed Extra Bold" panose="020B0803020202020204" pitchFamily="34" charset="-18"/>
              </a:rPr>
              <a:t>K systému doporučujeme suché rukavice </a:t>
            </a:r>
            <a:r>
              <a:rPr lang="cs-CZ" sz="3200" dirty="0" smtClean="0">
                <a:latin typeface="Tw Cen MT Condensed Extra Bold" panose="020B0803020202020204" pitchFamily="34" charset="-18"/>
              </a:rPr>
              <a:t>SI-TECH</a:t>
            </a:r>
            <a:r>
              <a:rPr lang="cs-CZ" sz="3200" dirty="0">
                <a:latin typeface="Tw Cen MT Condensed Extra Bold" panose="020B0803020202020204" pitchFamily="34" charset="-18"/>
              </a:rPr>
              <a:t>.</a:t>
            </a:r>
          </a:p>
          <a:p>
            <a:endParaRPr lang="cs-CZ" dirty="0">
              <a:latin typeface="Tw Cen MT Condensed Extra Bold" panose="020B0803020202020204" pitchFamily="34" charset="-18"/>
            </a:endParaRPr>
          </a:p>
        </p:txBody>
      </p:sp>
      <p:sp>
        <p:nvSpPr>
          <p:cNvPr id="8" name="TextovéPole 7">
            <a:hlinkClick r:id="rId4" action="ppaction://hlinksldjump"/>
          </p:cNvPr>
          <p:cNvSpPr txBox="1"/>
          <p:nvPr/>
        </p:nvSpPr>
        <p:spPr>
          <a:xfrm>
            <a:off x="10471712" y="6022272"/>
            <a:ext cx="1253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w Cen MT Condensed Extra Bold" panose="020B0803020202020204" pitchFamily="34" charset="-18"/>
              </a:rPr>
              <a:t>ZPĚT</a:t>
            </a:r>
            <a:endParaRPr lang="cs-CZ" sz="3600" b="1" dirty="0">
              <a:latin typeface="Tw Cen MT Condensed Extra Bold" panose="020B0803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6505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52398"/>
            <a:ext cx="1216025" cy="114648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397000" y="371698"/>
            <a:ext cx="4119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latin typeface="Tw Cen MT Condensed Extra Bold" panose="020B0803020202020204" pitchFamily="34" charset="-18"/>
              </a:rPr>
              <a:t>SI-TECH GLOVE LOCK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598" y="152397"/>
            <a:ext cx="4076169" cy="1608669"/>
          </a:xfrm>
          <a:prstGeom prst="rect">
            <a:avLst/>
          </a:prstGeom>
        </p:spPr>
      </p:pic>
      <p:sp>
        <p:nvSpPr>
          <p:cNvPr id="7" name="TextovéPole 6">
            <a:hlinkClick r:id="rId4" action="ppaction://hlinksldjump"/>
          </p:cNvPr>
          <p:cNvSpPr txBox="1"/>
          <p:nvPr/>
        </p:nvSpPr>
        <p:spPr>
          <a:xfrm>
            <a:off x="10471712" y="6022272"/>
            <a:ext cx="1253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w Cen MT Condensed Extra Bold" panose="020B0803020202020204" pitchFamily="34" charset="-18"/>
              </a:rPr>
              <a:t>ZPĚT</a:t>
            </a:r>
            <a:endParaRPr lang="cs-CZ" sz="3600" b="1" dirty="0">
              <a:latin typeface="Tw Cen MT Condensed Extra Bold" panose="020B0803020202020204" pitchFamily="34" charset="-1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80975" y="1980366"/>
            <a:ext cx="8316892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latin typeface="Tw Cen MT Condensed Extra Bold" panose="020B0803020202020204" pitchFamily="34" charset="-18"/>
              </a:rPr>
              <a:t>Modulární systém suchých rukavic značky SI TECH.</a:t>
            </a:r>
          </a:p>
          <a:p>
            <a:r>
              <a:rPr lang="cs-CZ" sz="3200" dirty="0">
                <a:latin typeface="Tw Cen MT Condensed Extra Bold" panose="020B0803020202020204" pitchFamily="34" charset="-18"/>
              </a:rPr>
              <a:t>Systém je kompatibilní se systémem vyměnitelných </a:t>
            </a:r>
            <a:endParaRPr lang="cs-CZ" sz="3200" dirty="0" smtClean="0">
              <a:latin typeface="Tw Cen MT Condensed Extra Bold" panose="020B0803020202020204" pitchFamily="34" charset="-18"/>
            </a:endParaRPr>
          </a:p>
          <a:p>
            <a:r>
              <a:rPr lang="cs-CZ" sz="3200" dirty="0" smtClean="0">
                <a:latin typeface="Tw Cen MT Condensed Extra Bold" panose="020B0803020202020204" pitchFamily="34" charset="-18"/>
              </a:rPr>
              <a:t>silikonových </a:t>
            </a:r>
            <a:r>
              <a:rPr lang="cs-CZ" sz="3200" dirty="0">
                <a:latin typeface="Tw Cen MT Condensed Extra Bold" panose="020B0803020202020204" pitchFamily="34" charset="-18"/>
              </a:rPr>
              <a:t>rukávových manžet.</a:t>
            </a:r>
          </a:p>
          <a:p>
            <a:r>
              <a:rPr lang="cs-CZ" sz="3200" dirty="0">
                <a:latin typeface="Tw Cen MT Condensed Extra Bold" panose="020B0803020202020204" pitchFamily="34" charset="-18"/>
              </a:rPr>
              <a:t>Balení neobsahuje rukavice.</a:t>
            </a:r>
          </a:p>
          <a:p>
            <a:r>
              <a:rPr lang="cs-CZ" sz="3200" dirty="0">
                <a:latin typeface="Tw Cen MT Condensed Extra Bold" panose="020B0803020202020204" pitchFamily="34" charset="-18"/>
              </a:rPr>
              <a:t>Vnější průměr: 130 mm.</a:t>
            </a:r>
          </a:p>
          <a:p>
            <a:r>
              <a:rPr lang="cs-CZ" sz="3200" dirty="0">
                <a:latin typeface="Tw Cen MT Condensed Extra Bold" panose="020B0803020202020204" pitchFamily="34" charset="-18"/>
              </a:rPr>
              <a:t>Vnitřní průměr: 93 mm.</a:t>
            </a:r>
          </a:p>
          <a:p>
            <a:r>
              <a:rPr lang="cs-CZ" sz="3200" dirty="0">
                <a:latin typeface="Tw Cen MT Condensed Extra Bold" panose="020B0803020202020204" pitchFamily="34" charset="-18"/>
              </a:rPr>
              <a:t>Možnost použití i pro latexové manžety.</a:t>
            </a:r>
          </a:p>
          <a:p>
            <a:r>
              <a:rPr lang="cs-CZ" sz="3200" dirty="0">
                <a:latin typeface="Tw Cen MT Condensed Extra Bold" panose="020B0803020202020204" pitchFamily="34" charset="-18"/>
              </a:rPr>
              <a:t>Systém nabízí možnost zajištění rukavic se zámkem.</a:t>
            </a:r>
          </a:p>
          <a:p>
            <a:r>
              <a:rPr lang="cs-CZ" sz="3200" dirty="0">
                <a:latin typeface="Tw Cen MT Condensed Extra Bold" panose="020B0803020202020204" pitchFamily="34" charset="-18"/>
              </a:rPr>
              <a:t>K systému doporučujeme suché rukavice SI TECH.</a:t>
            </a:r>
          </a:p>
          <a:p>
            <a:endParaRPr lang="cs-CZ" dirty="0">
              <a:latin typeface="Tw Cen MT Condensed Extra Bold" panose="020B0803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865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397000" y="346048"/>
            <a:ext cx="6062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latin typeface="Tw Cen MT Condensed Extra Bold" panose="020B0803020202020204" pitchFamily="34" charset="-18"/>
              </a:rPr>
              <a:t>VENTILY SI-TECH</a:t>
            </a:r>
            <a:endParaRPr lang="cs-CZ" sz="1050" dirty="0">
              <a:latin typeface="Tw Cen MT Condensed Extra Bold" panose="020B0803020202020204" pitchFamily="34" charset="-18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80974" y="1871009"/>
            <a:ext cx="812472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Tw Cen MT Condensed Extra Bold" panose="020B0803020202020204" pitchFamily="34" charset="-18"/>
              </a:rPr>
              <a:t>NAPOUŠTĚCÍ VENTIL:</a:t>
            </a:r>
          </a:p>
          <a:p>
            <a:r>
              <a:rPr lang="cs-CZ" sz="3200" dirty="0" smtClean="0">
                <a:latin typeface="Tw Cen MT Condensed Extra Bold" panose="020B0803020202020204" pitchFamily="34" charset="-18"/>
              </a:rPr>
              <a:t>Typ SHELL.</a:t>
            </a:r>
          </a:p>
          <a:p>
            <a:r>
              <a:rPr lang="cs-CZ" sz="3200" dirty="0" smtClean="0">
                <a:latin typeface="Tw Cen MT Condensed Extra Bold" panose="020B0803020202020204" pitchFamily="34" charset="-18"/>
              </a:rPr>
              <a:t>K </a:t>
            </a:r>
            <a:r>
              <a:rPr lang="cs-CZ" sz="3200" dirty="0">
                <a:latin typeface="Tw Cen MT Condensed Extra Bold" panose="020B0803020202020204" pitchFamily="34" charset="-18"/>
              </a:rPr>
              <a:t>ventilu doporučujeme koupit gumovou </a:t>
            </a:r>
            <a:r>
              <a:rPr lang="cs-CZ" sz="3200" dirty="0" smtClean="0">
                <a:latin typeface="Tw Cen MT Condensed Extra Bold" panose="020B0803020202020204" pitchFamily="34" charset="-18"/>
              </a:rPr>
              <a:t>průchodku</a:t>
            </a:r>
          </a:p>
          <a:p>
            <a:r>
              <a:rPr lang="cs-CZ" sz="3200" dirty="0" smtClean="0">
                <a:latin typeface="Tw Cen MT Condensed Extra Bold" panose="020B0803020202020204" pitchFamily="34" charset="-18"/>
              </a:rPr>
              <a:t>a</a:t>
            </a:r>
            <a:r>
              <a:rPr lang="cs-CZ" sz="3200" dirty="0">
                <a:latin typeface="Tw Cen MT Condensed Extra Bold" panose="020B0803020202020204" pitchFamily="34" charset="-18"/>
              </a:rPr>
              <a:t> plastovou podložku.</a:t>
            </a:r>
          </a:p>
          <a:p>
            <a:endParaRPr lang="cs-CZ" sz="2000" dirty="0" smtClean="0">
              <a:latin typeface="Tw Cen MT Condensed Extra Bold" panose="020B0803020202020204" pitchFamily="34" charset="-18"/>
            </a:endParaRP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468" y="346048"/>
            <a:ext cx="2371373" cy="197381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6" y="152398"/>
            <a:ext cx="2286000" cy="230886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80974" y="4272936"/>
            <a:ext cx="812472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Tw Cen MT Condensed Extra Bold" panose="020B0803020202020204" pitchFamily="34" charset="-18"/>
              </a:rPr>
              <a:t>VYPOUŠTĚCÍ VENTIL:</a:t>
            </a:r>
          </a:p>
          <a:p>
            <a:r>
              <a:rPr lang="cs-CZ" sz="3200" dirty="0" smtClean="0">
                <a:latin typeface="Tw Cen MT Condensed Extra Bold" panose="020B0803020202020204" pitchFamily="34" charset="-18"/>
              </a:rPr>
              <a:t>Typ ARGO (nízko-profilový, poloautomatický).</a:t>
            </a:r>
          </a:p>
          <a:p>
            <a:r>
              <a:rPr lang="cs-CZ" sz="3200" dirty="0">
                <a:latin typeface="Tw Cen MT Condensed Extra Bold" panose="020B0803020202020204" pitchFamily="34" charset="-18"/>
              </a:rPr>
              <a:t>K ventilu doporučujeme koupit gumovou </a:t>
            </a:r>
            <a:r>
              <a:rPr lang="cs-CZ" sz="3200" dirty="0" smtClean="0">
                <a:latin typeface="Tw Cen MT Condensed Extra Bold" panose="020B0803020202020204" pitchFamily="34" charset="-18"/>
              </a:rPr>
              <a:t>průchodku</a:t>
            </a:r>
          </a:p>
          <a:p>
            <a:r>
              <a:rPr lang="cs-CZ" sz="3200" dirty="0" smtClean="0">
                <a:latin typeface="Tw Cen MT Condensed Extra Bold" panose="020B0803020202020204" pitchFamily="34" charset="-18"/>
              </a:rPr>
              <a:t>a</a:t>
            </a:r>
            <a:r>
              <a:rPr lang="cs-CZ" sz="3200" dirty="0">
                <a:latin typeface="Tw Cen MT Condensed Extra Bold" panose="020B0803020202020204" pitchFamily="34" charset="-18"/>
              </a:rPr>
              <a:t> plastovou podložku.</a:t>
            </a:r>
          </a:p>
          <a:p>
            <a:endParaRPr lang="cs-CZ" sz="2000" dirty="0" smtClean="0">
              <a:latin typeface="Tw Cen MT Condensed Extra Bold" panose="020B0803020202020204" pitchFamily="34" charset="-18"/>
            </a:endParaRPr>
          </a:p>
          <a:p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52398"/>
            <a:ext cx="1216025" cy="1146487"/>
          </a:xfrm>
          <a:prstGeom prst="rect">
            <a:avLst/>
          </a:prstGeom>
        </p:spPr>
      </p:pic>
      <p:sp>
        <p:nvSpPr>
          <p:cNvPr id="3" name="TextovéPole 2">
            <a:hlinkClick r:id="rId5" action="ppaction://hlinksldjump"/>
          </p:cNvPr>
          <p:cNvSpPr txBox="1"/>
          <p:nvPr/>
        </p:nvSpPr>
        <p:spPr>
          <a:xfrm>
            <a:off x="10471712" y="6022272"/>
            <a:ext cx="1253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w Cen MT Condensed Extra Bold" panose="020B0803020202020204" pitchFamily="34" charset="-18"/>
              </a:rPr>
              <a:t>ZPĚT</a:t>
            </a:r>
            <a:endParaRPr lang="cs-CZ" sz="3600" b="1" dirty="0">
              <a:latin typeface="Tw Cen MT Condensed Extra Bold" panose="020B0803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369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397000" y="346048"/>
            <a:ext cx="6062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latin typeface="Tw Cen MT Condensed Extra Bold" panose="020B0803020202020204" pitchFamily="34" charset="-18"/>
              </a:rPr>
              <a:t>RUKÁVOVÉ MANŽETY</a:t>
            </a:r>
            <a:endParaRPr lang="cs-CZ" sz="1050" dirty="0">
              <a:latin typeface="Tw Cen MT Condensed Extra Bold" panose="020B0803020202020204" pitchFamily="34" charset="-18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52398"/>
            <a:ext cx="1216025" cy="1146487"/>
          </a:xfrm>
          <a:prstGeom prst="rect">
            <a:avLst/>
          </a:prstGeom>
        </p:spPr>
      </p:pic>
      <p:sp>
        <p:nvSpPr>
          <p:cNvPr id="3" name="TextovéPole 2">
            <a:hlinkClick r:id="rId3" action="ppaction://hlinksldjump"/>
          </p:cNvPr>
          <p:cNvSpPr txBox="1"/>
          <p:nvPr/>
        </p:nvSpPr>
        <p:spPr>
          <a:xfrm>
            <a:off x="10471712" y="6022272"/>
            <a:ext cx="1253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w Cen MT Condensed Extra Bold" panose="020B0803020202020204" pitchFamily="34" charset="-18"/>
              </a:rPr>
              <a:t>ZPĚT</a:t>
            </a:r>
            <a:endParaRPr lang="cs-CZ" sz="3600" b="1" dirty="0">
              <a:latin typeface="Tw Cen MT Condensed Extra Bold" panose="020B0803020202020204" pitchFamily="34" charset="-1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483" y="152398"/>
            <a:ext cx="2078987" cy="14769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284" y="152398"/>
            <a:ext cx="1819048" cy="150476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345" y="1900237"/>
            <a:ext cx="2143125" cy="2143125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80975" y="1657160"/>
            <a:ext cx="9081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w Cen MT Condensed Extra Bold" panose="020B0803020202020204" pitchFamily="34" charset="-18"/>
              </a:rPr>
              <a:t>SILIKONOVÉ:</a:t>
            </a:r>
            <a:endParaRPr lang="cs-CZ" sz="2400" dirty="0">
              <a:latin typeface="Tw Cen MT Condensed Extra Bold" panose="020B0803020202020204" pitchFamily="34" charset="-18"/>
            </a:endParaRPr>
          </a:p>
          <a:p>
            <a:r>
              <a:rPr lang="cs-CZ" sz="2400" dirty="0">
                <a:latin typeface="Tw Cen MT Condensed Extra Bold" panose="020B0803020202020204" pitchFamily="34" charset="-18"/>
              </a:rPr>
              <a:t>Opatřena kruhy (vroubky) pro </a:t>
            </a:r>
            <a:r>
              <a:rPr lang="cs-CZ" sz="2400" dirty="0" smtClean="0">
                <a:latin typeface="Tw Cen MT Condensed Extra Bold" panose="020B0803020202020204" pitchFamily="34" charset="-18"/>
              </a:rPr>
              <a:t>zastřižení. 100 </a:t>
            </a:r>
            <a:r>
              <a:rPr lang="cs-CZ" sz="2400" dirty="0">
                <a:latin typeface="Tw Cen MT Condensed Extra Bold" panose="020B0803020202020204" pitchFamily="34" charset="-18"/>
              </a:rPr>
              <a:t>% odolnosti proti UV a ozónu.</a:t>
            </a:r>
          </a:p>
          <a:p>
            <a:r>
              <a:rPr lang="cs-CZ" sz="2400" dirty="0">
                <a:latin typeface="Tw Cen MT Condensed Extra Bold" panose="020B0803020202020204" pitchFamily="34" charset="-18"/>
              </a:rPr>
              <a:t>Vhodná pro osoby, které mají alergii na latex.</a:t>
            </a:r>
          </a:p>
          <a:p>
            <a:r>
              <a:rPr lang="cs-CZ" sz="2400" dirty="0">
                <a:latin typeface="Tw Cen MT Condensed Extra Bold" panose="020B0803020202020204" pitchFamily="34" charset="-18"/>
              </a:rPr>
              <a:t>2 velikosti: </a:t>
            </a:r>
            <a:r>
              <a:rPr lang="cs-CZ" sz="2400" dirty="0" err="1">
                <a:latin typeface="Tw Cen MT Condensed Extra Bold" panose="020B0803020202020204" pitchFamily="34" charset="-18"/>
              </a:rPr>
              <a:t>small</a:t>
            </a:r>
            <a:r>
              <a:rPr lang="cs-CZ" sz="2400" dirty="0">
                <a:latin typeface="Tw Cen MT Condensed Extra Bold" panose="020B0803020202020204" pitchFamily="34" charset="-18"/>
              </a:rPr>
              <a:t> -10,6-15 cm (na objednávku), standard - 13,2-17 cm (skladem</a:t>
            </a:r>
            <a:r>
              <a:rPr lang="cs-CZ" sz="2400" dirty="0" smtClean="0">
                <a:latin typeface="Tw Cen MT Condensed Extra Bold" panose="020B0803020202020204" pitchFamily="34" charset="-18"/>
              </a:rPr>
              <a:t>).</a:t>
            </a:r>
            <a:endParaRPr lang="cs-CZ" sz="2400" dirty="0">
              <a:latin typeface="Tw Cen MT Condensed Extra Bold" panose="020B0803020202020204" pitchFamily="34" charset="-18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80975" y="3954427"/>
            <a:ext cx="79188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w Cen MT Condensed Extra Bold" panose="020B0803020202020204" pitchFamily="34" charset="-18"/>
              </a:rPr>
              <a:t>LATEXOVÉ:</a:t>
            </a:r>
          </a:p>
          <a:p>
            <a:r>
              <a:rPr lang="cs-CZ" sz="2400" dirty="0">
                <a:latin typeface="Tw Cen MT Condensed Extra Bold" panose="020B0803020202020204" pitchFamily="34" charset="-18"/>
              </a:rPr>
              <a:t>R</a:t>
            </a:r>
            <a:r>
              <a:rPr lang="cs-CZ" sz="2400" dirty="0" smtClean="0">
                <a:latin typeface="Tw Cen MT Condensed Extra Bold" panose="020B0803020202020204" pitchFamily="34" charset="-18"/>
              </a:rPr>
              <a:t>ukávové </a:t>
            </a:r>
            <a:r>
              <a:rPr lang="cs-CZ" sz="2400" dirty="0">
                <a:latin typeface="Tw Cen MT Condensed Extra Bold" panose="020B0803020202020204" pitchFamily="34" charset="-18"/>
              </a:rPr>
              <a:t>manžety </a:t>
            </a:r>
            <a:r>
              <a:rPr lang="cs-CZ" sz="2400" dirty="0" err="1">
                <a:latin typeface="Tw Cen MT Condensed Extra Bold" panose="020B0803020202020204" pitchFamily="34" charset="-18"/>
              </a:rPr>
              <a:t>heavy</a:t>
            </a:r>
            <a:r>
              <a:rPr lang="cs-CZ" sz="2400" dirty="0">
                <a:latin typeface="Tw Cen MT Condensed Extra Bold" panose="020B0803020202020204" pitchFamily="34" charset="-18"/>
              </a:rPr>
              <a:t> duty k suchým oblekům ve tvaru láhve.</a:t>
            </a:r>
          </a:p>
          <a:p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180975" y="5145108"/>
            <a:ext cx="101314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KÓNICKÉ:</a:t>
            </a:r>
            <a:endParaRPr lang="cs-CZ" sz="2400" dirty="0">
              <a:solidFill>
                <a:srgbClr val="000000"/>
              </a:solidFill>
              <a:latin typeface="Tw Cen MT Condensed Extra Bold" panose="020B0803020202020204" pitchFamily="34" charset="-18"/>
            </a:endParaRPr>
          </a:p>
          <a:p>
            <a:r>
              <a:rPr lang="cs-CZ" sz="2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Originální latexové manžety z </a:t>
            </a:r>
            <a:r>
              <a:rPr lang="cs-CZ" sz="2400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Anglie. Velikost </a:t>
            </a:r>
            <a:r>
              <a:rPr lang="cs-CZ" sz="2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STANDARD se upravuje zastřižením dle potřeb </a:t>
            </a:r>
            <a:r>
              <a:rPr lang="cs-CZ" sz="2400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zákazníka. Orientační </a:t>
            </a:r>
            <a:r>
              <a:rPr lang="cs-CZ" sz="2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obvod zápěstí u velikosti STANDARD je </a:t>
            </a:r>
            <a:r>
              <a:rPr lang="cs-CZ" sz="2400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13cm</a:t>
            </a:r>
            <a:r>
              <a:rPr lang="cs-CZ" sz="2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.</a:t>
            </a:r>
            <a:endParaRPr lang="cs-CZ" sz="2400" b="0" i="0" dirty="0">
              <a:solidFill>
                <a:srgbClr val="000000"/>
              </a:solidFill>
              <a:effectLst/>
              <a:latin typeface="Tw Cen MT Condensed Extra Bold" panose="020B0803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9429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397000" y="346048"/>
            <a:ext cx="6062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latin typeface="Tw Cen MT Condensed Extra Bold" panose="020B0803020202020204" pitchFamily="34" charset="-18"/>
              </a:rPr>
              <a:t>TIZIP MASTERSEAL</a:t>
            </a:r>
            <a:endParaRPr lang="cs-CZ" sz="1050" dirty="0">
              <a:latin typeface="Tw Cen MT Condensed Extra Bold" panose="020B0803020202020204" pitchFamily="34" charset="-18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52398"/>
            <a:ext cx="1216025" cy="1146487"/>
          </a:xfrm>
          <a:prstGeom prst="rect">
            <a:avLst/>
          </a:prstGeom>
        </p:spPr>
      </p:pic>
      <p:sp>
        <p:nvSpPr>
          <p:cNvPr id="3" name="TextovéPole 2">
            <a:hlinkClick r:id="rId3" action="ppaction://hlinksldjump"/>
          </p:cNvPr>
          <p:cNvSpPr txBox="1"/>
          <p:nvPr/>
        </p:nvSpPr>
        <p:spPr>
          <a:xfrm>
            <a:off x="10471712" y="6022272"/>
            <a:ext cx="1253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w Cen MT Condensed Extra Bold" panose="020B0803020202020204" pitchFamily="34" charset="-18"/>
              </a:rPr>
              <a:t>ZPĚT</a:t>
            </a:r>
            <a:endParaRPr lang="cs-CZ" sz="3600" b="1" dirty="0">
              <a:latin typeface="Tw Cen MT Condensed Extra Bold" panose="020B0803020202020204" pitchFamily="34" charset="-18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0975" y="1519235"/>
            <a:ext cx="8991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V</a:t>
            </a:r>
            <a:r>
              <a:rPr lang="cs-CZ" sz="2400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yroben </a:t>
            </a:r>
            <a:r>
              <a:rPr lang="cs-CZ" sz="2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z </a:t>
            </a:r>
            <a:r>
              <a:rPr lang="cs-CZ" sz="2400" dirty="0" err="1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vysokopevnostní</a:t>
            </a:r>
            <a:r>
              <a:rPr lang="cs-CZ" sz="2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 tkaniny, potažené termoplastickým polyuretanem.</a:t>
            </a:r>
          </a:p>
          <a:p>
            <a:r>
              <a:rPr lang="cs-CZ" sz="2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Masivní plastové zuby jsou upevněny páskou.</a:t>
            </a:r>
          </a:p>
          <a:p>
            <a:r>
              <a:rPr lang="cs-CZ" sz="2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Spojovací prvky zipu udrží těsnicí hrany neprodyšně uzavřeny.</a:t>
            </a:r>
          </a:p>
          <a:p>
            <a:r>
              <a:rPr lang="cs-CZ" sz="2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Pásky jsou svařované a lepené.</a:t>
            </a:r>
          </a:p>
          <a:p>
            <a:r>
              <a:rPr lang="cs-CZ" sz="2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Jezdec je vyroben z kovové slitiny, která nezpůsobuje podráždění, odolný slané vodě.</a:t>
            </a:r>
          </a:p>
          <a:p>
            <a:r>
              <a:rPr lang="cs-CZ" sz="2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Při pohybu se jezdec nedotýká pásek ani těsnicí hrany, čímž nedochází k prodření tkaniny při častém používání.</a:t>
            </a:r>
          </a:p>
          <a:p>
            <a:r>
              <a:rPr lang="cs-CZ" sz="2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Zip je velmi ohebný, lehký a odolný vůči mnoha poškozením dokonce není problém přivřený </a:t>
            </a:r>
            <a:r>
              <a:rPr lang="cs-CZ" sz="2400" dirty="0" err="1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podoblek</a:t>
            </a:r>
            <a:r>
              <a:rPr lang="cs-CZ" sz="2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 či znečištění.</a:t>
            </a:r>
          </a:p>
          <a:p>
            <a:r>
              <a:rPr lang="cs-CZ" sz="2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Údržba je jednoduchá, postačí pouze voda a kartáček.</a:t>
            </a:r>
          </a:p>
          <a:p>
            <a:r>
              <a:rPr lang="cs-CZ" sz="2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Důležité je pouze důkladné mazání a dovření zipu do zámku zipu</a:t>
            </a:r>
            <a:r>
              <a:rPr lang="cs-CZ" sz="2400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.</a:t>
            </a:r>
            <a:endParaRPr lang="cs-CZ" sz="2400" dirty="0">
              <a:solidFill>
                <a:srgbClr val="000000"/>
              </a:solidFill>
              <a:latin typeface="Tw Cen MT Condensed Extra Bold" panose="020B0803020202020204" pitchFamily="34" charset="-18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5" y="152398"/>
            <a:ext cx="27146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165</TotalTime>
  <Words>481</Words>
  <Application>Microsoft Office PowerPoint</Application>
  <PresentationFormat>Širokoúhlá obrazovka</PresentationFormat>
  <Paragraphs>107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Corbel</vt:lpstr>
      <vt:lpstr>Tw Cen MT Condensed Extra Bold</vt:lpstr>
      <vt:lpstr>Paralaxa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Suchý trilaminátový oblek Agama EXTRA PLUS</dc:title>
  <dc:creator>Agama Agama</dc:creator>
  <cp:lastModifiedBy>Agama Agama</cp:lastModifiedBy>
  <cp:revision>25</cp:revision>
  <dcterms:created xsi:type="dcterms:W3CDTF">2017-07-17T12:39:00Z</dcterms:created>
  <dcterms:modified xsi:type="dcterms:W3CDTF">2017-08-02T06:58:09Z</dcterms:modified>
</cp:coreProperties>
</file>